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72" r:id="rId9"/>
    <p:sldId id="273" r:id="rId10"/>
    <p:sldId id="265" r:id="rId11"/>
    <p:sldId id="270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CC00"/>
    <a:srgbClr val="0000FF"/>
    <a:srgbClr val="3399FF"/>
    <a:srgbClr val="0066FF"/>
    <a:srgbClr val="0033CC"/>
    <a:srgbClr val="CC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1AB0B-DD5F-47E4-9C9D-D75CC49DAA73}" type="doc">
      <dgm:prSet loTypeId="urn:microsoft.com/office/officeart/2005/8/layout/equation2" loCatId="relationship" qsTypeId="urn:microsoft.com/office/officeart/2005/8/quickstyle/simple5" qsCatId="simple" csTypeId="urn:microsoft.com/office/officeart/2005/8/colors/accent3_2" csCatId="accent3" phldr="1"/>
      <dgm:spPr/>
    </dgm:pt>
    <dgm:pt modelId="{31351545-5BD5-457C-8E42-B85C73FDF84D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 к условиям реализации Программы</a:t>
          </a:r>
          <a:endParaRPr lang="ru-RU" b="1" dirty="0">
            <a:solidFill>
              <a:srgbClr val="FFFF00"/>
            </a:solidFill>
          </a:endParaRPr>
        </a:p>
      </dgm:t>
    </dgm:pt>
    <dgm:pt modelId="{0D8D964E-AFF9-4BFD-89BE-1C2C83B39A08}" type="parTrans" cxnId="{73ABC2B7-6A09-438A-BFEA-C3B3FED41735}">
      <dgm:prSet/>
      <dgm:spPr/>
      <dgm:t>
        <a:bodyPr/>
        <a:lstStyle/>
        <a:p>
          <a:endParaRPr lang="ru-RU"/>
        </a:p>
      </dgm:t>
    </dgm:pt>
    <dgm:pt modelId="{24A537EE-1A6D-444B-9D24-CAC6CAAA5C7A}" type="sibTrans" cxnId="{73ABC2B7-6A09-438A-BFEA-C3B3FED41735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B516700D-E47E-4C4F-BE21-1669E2347D76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 к результатам  освоения Программы</a:t>
          </a:r>
          <a:endParaRPr lang="ru-RU" b="1" dirty="0">
            <a:solidFill>
              <a:srgbClr val="FFFF00"/>
            </a:solidFill>
          </a:endParaRPr>
        </a:p>
      </dgm:t>
    </dgm:pt>
    <dgm:pt modelId="{C3386E0F-7885-4FDD-A107-72A590094DB1}" type="parTrans" cxnId="{188E841F-1D89-4853-862C-DBAED5078DF4}">
      <dgm:prSet/>
      <dgm:spPr/>
      <dgm:t>
        <a:bodyPr/>
        <a:lstStyle/>
        <a:p>
          <a:endParaRPr lang="ru-RU"/>
        </a:p>
      </dgm:t>
    </dgm:pt>
    <dgm:pt modelId="{A29566A2-EA95-469D-90E6-75CD002DD815}" type="sibTrans" cxnId="{188E841F-1D89-4853-862C-DBAED5078DF4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694525AA-D326-4154-B33F-E8D49532BD96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2400" b="1" dirty="0" smtClean="0">
              <a:solidFill>
                <a:srgbClr val="800000"/>
              </a:solidFill>
            </a:rPr>
            <a:t>ФГОС ДО</a:t>
          </a:r>
          <a:endParaRPr lang="ru-RU" sz="2400" b="1" dirty="0">
            <a:solidFill>
              <a:srgbClr val="800000"/>
            </a:solidFill>
          </a:endParaRPr>
        </a:p>
      </dgm:t>
    </dgm:pt>
    <dgm:pt modelId="{B7974927-2DAF-4922-BFD5-75B707E31DAF}" type="parTrans" cxnId="{FC17291B-EBEC-4A1F-8A14-447CC5A06899}">
      <dgm:prSet/>
      <dgm:spPr/>
      <dgm:t>
        <a:bodyPr/>
        <a:lstStyle/>
        <a:p>
          <a:endParaRPr lang="ru-RU"/>
        </a:p>
      </dgm:t>
    </dgm:pt>
    <dgm:pt modelId="{4DA01B8C-28DB-49F9-A7E6-58592A96C4C2}" type="sibTrans" cxnId="{FC17291B-EBEC-4A1F-8A14-447CC5A06899}">
      <dgm:prSet/>
      <dgm:spPr/>
      <dgm:t>
        <a:bodyPr/>
        <a:lstStyle/>
        <a:p>
          <a:endParaRPr lang="ru-RU"/>
        </a:p>
      </dgm:t>
    </dgm:pt>
    <dgm:pt modelId="{3FD1579A-A343-48FE-906C-347D8B762E7D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</a:t>
          </a:r>
          <a:r>
            <a:rPr lang="ru-RU" b="1" dirty="0" smtClean="0"/>
            <a:t/>
          </a:r>
          <a:r>
            <a:rPr lang="ru-RU" b="1" dirty="0" smtClean="0">
              <a:solidFill>
                <a:srgbClr val="FFFF00"/>
              </a:solidFill>
            </a:rPr>
            <a:t>к структуре Программы  и её объёму</a:t>
          </a:r>
          <a:endParaRPr lang="ru-RU" b="1" dirty="0">
            <a:solidFill>
              <a:srgbClr val="FFFF00"/>
            </a:solidFill>
          </a:endParaRPr>
        </a:p>
      </dgm:t>
    </dgm:pt>
    <dgm:pt modelId="{41E24811-3A72-4367-995E-4DB6AF6E932C}" type="parTrans" cxnId="{7CBC6B28-54B3-41CD-87EB-074436C16461}">
      <dgm:prSet/>
      <dgm:spPr/>
      <dgm:t>
        <a:bodyPr/>
        <a:lstStyle/>
        <a:p>
          <a:endParaRPr lang="ru-RU"/>
        </a:p>
      </dgm:t>
    </dgm:pt>
    <dgm:pt modelId="{3E432841-5C5E-4C0C-8EE6-C12DBC3701F0}" type="sibTrans" cxnId="{7CBC6B28-54B3-41CD-87EB-074436C16461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ACDD7255-5E51-4A45-BF23-BAB4513AF550}" type="pres">
      <dgm:prSet presAssocID="{B8F1AB0B-DD5F-47E4-9C9D-D75CC49DAA73}" presName="Name0" presStyleCnt="0">
        <dgm:presLayoutVars>
          <dgm:dir/>
          <dgm:resizeHandles val="exact"/>
        </dgm:presLayoutVars>
      </dgm:prSet>
      <dgm:spPr/>
    </dgm:pt>
    <dgm:pt modelId="{1EC4BFEE-9EFB-4446-8D64-532A00055FF4}" type="pres">
      <dgm:prSet presAssocID="{B8F1AB0B-DD5F-47E4-9C9D-D75CC49DAA73}" presName="vNodes" presStyleCnt="0"/>
      <dgm:spPr/>
    </dgm:pt>
    <dgm:pt modelId="{9FE3EAE2-0A05-43E9-8464-A89258487466}" type="pres">
      <dgm:prSet presAssocID="{3FD1579A-A343-48FE-906C-347D8B762E7D}" presName="node" presStyleLbl="node1" presStyleIdx="0" presStyleCnt="4" custScaleX="205676" custScaleY="187559" custLinFactX="128060" custLinFactNeighborX="200000" custLinFactNeighborY="-4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ABD97-46E2-4C59-A77E-5486B9FA21AE}" type="pres">
      <dgm:prSet presAssocID="{3E432841-5C5E-4C0C-8EE6-C12DBC3701F0}" presName="spacerT" presStyleCnt="0"/>
      <dgm:spPr/>
    </dgm:pt>
    <dgm:pt modelId="{D5D40E27-CE8A-4187-968A-3753661DC046}" type="pres">
      <dgm:prSet presAssocID="{3E432841-5C5E-4C0C-8EE6-C12DBC3701F0}" presName="sibTrans" presStyleLbl="sibTrans2D1" presStyleIdx="0" presStyleCnt="3" custLinFactX="268055" custLinFactNeighborX="300000" custLinFactNeighborY="18447"/>
      <dgm:spPr/>
      <dgm:t>
        <a:bodyPr/>
        <a:lstStyle/>
        <a:p>
          <a:endParaRPr lang="ru-RU"/>
        </a:p>
      </dgm:t>
    </dgm:pt>
    <dgm:pt modelId="{CC56AFCB-F785-42F4-9442-3D158667097F}" type="pres">
      <dgm:prSet presAssocID="{3E432841-5C5E-4C0C-8EE6-C12DBC3701F0}" presName="spacerB" presStyleCnt="0"/>
      <dgm:spPr/>
    </dgm:pt>
    <dgm:pt modelId="{640351E3-B848-4324-BA76-0CD684EBFB94}" type="pres">
      <dgm:prSet presAssocID="{31351545-5BD5-457C-8E42-B85C73FDF84D}" presName="node" presStyleLbl="node1" presStyleIdx="1" presStyleCnt="4" custScaleX="206878" custScaleY="185866" custLinFactX="138067" custLinFactNeighborX="200000" custLinFactNeighborY="15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4B9DF-89A1-4A48-AEA7-D48DD11B6892}" type="pres">
      <dgm:prSet presAssocID="{24A537EE-1A6D-444B-9D24-CAC6CAAA5C7A}" presName="spacerT" presStyleCnt="0"/>
      <dgm:spPr/>
    </dgm:pt>
    <dgm:pt modelId="{FB779BCE-EC66-42FF-BFD6-FD4065DE8501}" type="pres">
      <dgm:prSet presAssocID="{24A537EE-1A6D-444B-9D24-CAC6CAAA5C7A}" presName="sibTrans" presStyleLbl="sibTrans2D1" presStyleIdx="1" presStyleCnt="3" custLinFactX="284273" custLinFactNeighborX="300000" custLinFactNeighborY="58694"/>
      <dgm:spPr/>
      <dgm:t>
        <a:bodyPr/>
        <a:lstStyle/>
        <a:p>
          <a:endParaRPr lang="ru-RU"/>
        </a:p>
      </dgm:t>
    </dgm:pt>
    <dgm:pt modelId="{14866C0E-730A-4DF7-AA87-9EAFA1A159B9}" type="pres">
      <dgm:prSet presAssocID="{24A537EE-1A6D-444B-9D24-CAC6CAAA5C7A}" presName="spacerB" presStyleCnt="0"/>
      <dgm:spPr/>
    </dgm:pt>
    <dgm:pt modelId="{A1A94AFC-394B-4258-9123-EC41F3990470}" type="pres">
      <dgm:prSet presAssocID="{B516700D-E47E-4C4F-BE21-1669E2347D76}" presName="node" presStyleLbl="node1" presStyleIdx="2" presStyleCnt="4" custScaleX="220973" custScaleY="192260" custLinFactX="145115" custLinFactNeighborX="200000" custLinFactNeighborY="-60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D9C6F-AFE7-4D45-88CE-DF8E0B486939}" type="pres">
      <dgm:prSet presAssocID="{B8F1AB0B-DD5F-47E4-9C9D-D75CC49DAA73}" presName="sibTransLast" presStyleLbl="sibTrans2D1" presStyleIdx="2" presStyleCnt="3"/>
      <dgm:spPr/>
      <dgm:t>
        <a:bodyPr/>
        <a:lstStyle/>
        <a:p>
          <a:endParaRPr lang="ru-RU"/>
        </a:p>
      </dgm:t>
    </dgm:pt>
    <dgm:pt modelId="{280CC757-65BC-485F-BE3F-6E439F47AA1A}" type="pres">
      <dgm:prSet presAssocID="{B8F1AB0B-DD5F-47E4-9C9D-D75CC49DAA73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785F0DEF-4FE0-4647-9110-DD2219E8BB2E}" type="pres">
      <dgm:prSet presAssocID="{B8F1AB0B-DD5F-47E4-9C9D-D75CC49DAA73}" presName="lastNode" presStyleLbl="node1" presStyleIdx="3" presStyleCnt="4" custScaleX="118191" custScaleY="130248" custLinFactX="-100000" custLinFactNeighborX="-154454" custLinFactNeighborY="-13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D16DA7-DC1E-454C-A35F-CFC756A91502}" type="presOf" srcId="{B8F1AB0B-DD5F-47E4-9C9D-D75CC49DAA73}" destId="{ACDD7255-5E51-4A45-BF23-BAB4513AF550}" srcOrd="0" destOrd="0" presId="urn:microsoft.com/office/officeart/2005/8/layout/equation2"/>
    <dgm:cxn modelId="{188E841F-1D89-4853-862C-DBAED5078DF4}" srcId="{B8F1AB0B-DD5F-47E4-9C9D-D75CC49DAA73}" destId="{B516700D-E47E-4C4F-BE21-1669E2347D76}" srcOrd="2" destOrd="0" parTransId="{C3386E0F-7885-4FDD-A107-72A590094DB1}" sibTransId="{A29566A2-EA95-469D-90E6-75CD002DD815}"/>
    <dgm:cxn modelId="{7CBC6B28-54B3-41CD-87EB-074436C16461}" srcId="{B8F1AB0B-DD5F-47E4-9C9D-D75CC49DAA73}" destId="{3FD1579A-A343-48FE-906C-347D8B762E7D}" srcOrd="0" destOrd="0" parTransId="{41E24811-3A72-4367-995E-4DB6AF6E932C}" sibTransId="{3E432841-5C5E-4C0C-8EE6-C12DBC3701F0}"/>
    <dgm:cxn modelId="{D274E510-E830-4180-B703-0BCCA656E4FB}" type="presOf" srcId="{A29566A2-EA95-469D-90E6-75CD002DD815}" destId="{26BD9C6F-AFE7-4D45-88CE-DF8E0B486939}" srcOrd="0" destOrd="0" presId="urn:microsoft.com/office/officeart/2005/8/layout/equation2"/>
    <dgm:cxn modelId="{9AFE3180-3757-4256-851B-DBCC741E6D22}" type="presOf" srcId="{31351545-5BD5-457C-8E42-B85C73FDF84D}" destId="{640351E3-B848-4324-BA76-0CD684EBFB94}" srcOrd="0" destOrd="0" presId="urn:microsoft.com/office/officeart/2005/8/layout/equation2"/>
    <dgm:cxn modelId="{56B12A07-271D-41FF-A25C-44A7F1A3A77A}" type="presOf" srcId="{B516700D-E47E-4C4F-BE21-1669E2347D76}" destId="{A1A94AFC-394B-4258-9123-EC41F3990470}" srcOrd="0" destOrd="0" presId="urn:microsoft.com/office/officeart/2005/8/layout/equation2"/>
    <dgm:cxn modelId="{E1BFE365-6F2A-42EC-B8B5-D808E1564ECA}" type="presOf" srcId="{694525AA-D326-4154-B33F-E8D49532BD96}" destId="{785F0DEF-4FE0-4647-9110-DD2219E8BB2E}" srcOrd="0" destOrd="0" presId="urn:microsoft.com/office/officeart/2005/8/layout/equation2"/>
    <dgm:cxn modelId="{CA9AE61D-D845-48B5-B8F4-22B0B444A144}" type="presOf" srcId="{24A537EE-1A6D-444B-9D24-CAC6CAAA5C7A}" destId="{FB779BCE-EC66-42FF-BFD6-FD4065DE8501}" srcOrd="0" destOrd="0" presId="urn:microsoft.com/office/officeart/2005/8/layout/equation2"/>
    <dgm:cxn modelId="{73ABC2B7-6A09-438A-BFEA-C3B3FED41735}" srcId="{B8F1AB0B-DD5F-47E4-9C9D-D75CC49DAA73}" destId="{31351545-5BD5-457C-8E42-B85C73FDF84D}" srcOrd="1" destOrd="0" parTransId="{0D8D964E-AFF9-4BFD-89BE-1C2C83B39A08}" sibTransId="{24A537EE-1A6D-444B-9D24-CAC6CAAA5C7A}"/>
    <dgm:cxn modelId="{F032E6EB-7275-4A99-B650-87060BFA50AF}" type="presOf" srcId="{3E432841-5C5E-4C0C-8EE6-C12DBC3701F0}" destId="{D5D40E27-CE8A-4187-968A-3753661DC046}" srcOrd="0" destOrd="0" presId="urn:microsoft.com/office/officeart/2005/8/layout/equation2"/>
    <dgm:cxn modelId="{BBB8E42F-518B-4497-9C13-660A799485AC}" type="presOf" srcId="{3FD1579A-A343-48FE-906C-347D8B762E7D}" destId="{9FE3EAE2-0A05-43E9-8464-A89258487466}" srcOrd="0" destOrd="0" presId="urn:microsoft.com/office/officeart/2005/8/layout/equation2"/>
    <dgm:cxn modelId="{C8869D81-A75B-4DA3-BABD-C043959D993C}" type="presOf" srcId="{A29566A2-EA95-469D-90E6-75CD002DD815}" destId="{280CC757-65BC-485F-BE3F-6E439F47AA1A}" srcOrd="1" destOrd="0" presId="urn:microsoft.com/office/officeart/2005/8/layout/equation2"/>
    <dgm:cxn modelId="{FC17291B-EBEC-4A1F-8A14-447CC5A06899}" srcId="{B8F1AB0B-DD5F-47E4-9C9D-D75CC49DAA73}" destId="{694525AA-D326-4154-B33F-E8D49532BD96}" srcOrd="3" destOrd="0" parTransId="{B7974927-2DAF-4922-BFD5-75B707E31DAF}" sibTransId="{4DA01B8C-28DB-49F9-A7E6-58592A96C4C2}"/>
    <dgm:cxn modelId="{566AE573-F4F1-43C3-BDF7-06290EBF80CD}" type="presParOf" srcId="{ACDD7255-5E51-4A45-BF23-BAB4513AF550}" destId="{1EC4BFEE-9EFB-4446-8D64-532A00055FF4}" srcOrd="0" destOrd="0" presId="urn:microsoft.com/office/officeart/2005/8/layout/equation2"/>
    <dgm:cxn modelId="{68897781-CD6D-4F7A-B6C8-AEA9C5D21DC9}" type="presParOf" srcId="{1EC4BFEE-9EFB-4446-8D64-532A00055FF4}" destId="{9FE3EAE2-0A05-43E9-8464-A89258487466}" srcOrd="0" destOrd="0" presId="urn:microsoft.com/office/officeart/2005/8/layout/equation2"/>
    <dgm:cxn modelId="{97E0DCF7-A751-43E5-9A78-B592BCD3F9F3}" type="presParOf" srcId="{1EC4BFEE-9EFB-4446-8D64-532A00055FF4}" destId="{24DABD97-46E2-4C59-A77E-5486B9FA21AE}" srcOrd="1" destOrd="0" presId="urn:microsoft.com/office/officeart/2005/8/layout/equation2"/>
    <dgm:cxn modelId="{F83303BC-F6EF-4A67-BEA7-48B444DEA65B}" type="presParOf" srcId="{1EC4BFEE-9EFB-4446-8D64-532A00055FF4}" destId="{D5D40E27-CE8A-4187-968A-3753661DC046}" srcOrd="2" destOrd="0" presId="urn:microsoft.com/office/officeart/2005/8/layout/equation2"/>
    <dgm:cxn modelId="{05897808-9434-445A-BAF7-58718723B182}" type="presParOf" srcId="{1EC4BFEE-9EFB-4446-8D64-532A00055FF4}" destId="{CC56AFCB-F785-42F4-9442-3D158667097F}" srcOrd="3" destOrd="0" presId="urn:microsoft.com/office/officeart/2005/8/layout/equation2"/>
    <dgm:cxn modelId="{6ED95B16-A8E0-4E2E-BB1A-0D1A0A54D58A}" type="presParOf" srcId="{1EC4BFEE-9EFB-4446-8D64-532A00055FF4}" destId="{640351E3-B848-4324-BA76-0CD684EBFB94}" srcOrd="4" destOrd="0" presId="urn:microsoft.com/office/officeart/2005/8/layout/equation2"/>
    <dgm:cxn modelId="{4CCBEEB6-B5DB-48B9-B784-E54A6CECB339}" type="presParOf" srcId="{1EC4BFEE-9EFB-4446-8D64-532A00055FF4}" destId="{CF74B9DF-89A1-4A48-AEA7-D48DD11B6892}" srcOrd="5" destOrd="0" presId="urn:microsoft.com/office/officeart/2005/8/layout/equation2"/>
    <dgm:cxn modelId="{3E8CE409-A5FF-4C44-B99A-1F6B161C379F}" type="presParOf" srcId="{1EC4BFEE-9EFB-4446-8D64-532A00055FF4}" destId="{FB779BCE-EC66-42FF-BFD6-FD4065DE8501}" srcOrd="6" destOrd="0" presId="urn:microsoft.com/office/officeart/2005/8/layout/equation2"/>
    <dgm:cxn modelId="{EAF7BE40-2BD2-477F-A188-5FB124E25996}" type="presParOf" srcId="{1EC4BFEE-9EFB-4446-8D64-532A00055FF4}" destId="{14866C0E-730A-4DF7-AA87-9EAFA1A159B9}" srcOrd="7" destOrd="0" presId="urn:microsoft.com/office/officeart/2005/8/layout/equation2"/>
    <dgm:cxn modelId="{7F34E949-987B-4796-8B55-D41459C89C4D}" type="presParOf" srcId="{1EC4BFEE-9EFB-4446-8D64-532A00055FF4}" destId="{A1A94AFC-394B-4258-9123-EC41F3990470}" srcOrd="8" destOrd="0" presId="urn:microsoft.com/office/officeart/2005/8/layout/equation2"/>
    <dgm:cxn modelId="{C54825DF-62D7-4087-A458-BED715E6154D}" type="presParOf" srcId="{ACDD7255-5E51-4A45-BF23-BAB4513AF550}" destId="{26BD9C6F-AFE7-4D45-88CE-DF8E0B486939}" srcOrd="1" destOrd="0" presId="urn:microsoft.com/office/officeart/2005/8/layout/equation2"/>
    <dgm:cxn modelId="{5CEF08DB-0E80-4362-AF6A-57632D2E4A35}" type="presParOf" srcId="{26BD9C6F-AFE7-4D45-88CE-DF8E0B486939}" destId="{280CC757-65BC-485F-BE3F-6E439F47AA1A}" srcOrd="0" destOrd="0" presId="urn:microsoft.com/office/officeart/2005/8/layout/equation2"/>
    <dgm:cxn modelId="{5BD580D8-9167-4460-957C-0962F2218F7E}" type="presParOf" srcId="{ACDD7255-5E51-4A45-BF23-BAB4513AF550}" destId="{785F0DEF-4FE0-4647-9110-DD2219E8BB2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3EAE2-0A05-43E9-8464-A89258487466}">
      <dsp:nvSpPr>
        <dsp:cNvPr id="0" name=""/>
        <dsp:cNvSpPr/>
      </dsp:nvSpPr>
      <dsp:spPr>
        <a:xfrm>
          <a:off x="3168350" y="0"/>
          <a:ext cx="1574525" cy="1435833"/>
        </a:xfrm>
        <a:prstGeom prst="ellipse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</a:t>
          </a:r>
          <a:r>
            <a:rPr lang="ru-RU" sz="1500" b="1" kern="1200" dirty="0" smtClean="0"/>
            <a:t/>
          </a:r>
          <a:r>
            <a:rPr lang="ru-RU" sz="1500" b="1" kern="1200" dirty="0" smtClean="0">
              <a:solidFill>
                <a:srgbClr val="FFFF00"/>
              </a:solidFill>
            </a:rPr>
            <a:t>к структуре Программы  и её объёму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398934" y="210273"/>
        <a:ext cx="1113357" cy="1015287"/>
      </dsp:txXfrm>
    </dsp:sp>
    <dsp:sp modelId="{D5D40E27-CE8A-4187-968A-3753661DC046}">
      <dsp:nvSpPr>
        <dsp:cNvPr id="0" name=""/>
        <dsp:cNvSpPr/>
      </dsp:nvSpPr>
      <dsp:spPr>
        <a:xfrm>
          <a:off x="3744416" y="1512167"/>
          <a:ext cx="444011" cy="444011"/>
        </a:xfrm>
        <a:prstGeom prst="mathPlus">
          <a:avLst/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803270" y="1681957"/>
        <a:ext cx="326303" cy="104431"/>
      </dsp:txXfrm>
    </dsp:sp>
    <dsp:sp modelId="{640351E3-B848-4324-BA76-0CD684EBFB94}">
      <dsp:nvSpPr>
        <dsp:cNvPr id="0" name=""/>
        <dsp:cNvSpPr/>
      </dsp:nvSpPr>
      <dsp:spPr>
        <a:xfrm>
          <a:off x="3240356" y="2016224"/>
          <a:ext cx="1583727" cy="1422872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 к условиям реализации Программы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472287" y="2224599"/>
        <a:ext cx="1119865" cy="1006122"/>
      </dsp:txXfrm>
    </dsp:sp>
    <dsp:sp modelId="{FB779BCE-EC66-42FF-BFD6-FD4065DE8501}">
      <dsp:nvSpPr>
        <dsp:cNvPr id="0" name=""/>
        <dsp:cNvSpPr/>
      </dsp:nvSpPr>
      <dsp:spPr>
        <a:xfrm>
          <a:off x="3816425" y="3528392"/>
          <a:ext cx="444011" cy="444011"/>
        </a:xfrm>
        <a:prstGeom prst="mathPlus">
          <a:avLst/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875279" y="3698182"/>
        <a:ext cx="326303" cy="104431"/>
      </dsp:txXfrm>
    </dsp:sp>
    <dsp:sp modelId="{A1A94AFC-394B-4258-9123-EC41F3990470}">
      <dsp:nvSpPr>
        <dsp:cNvPr id="0" name=""/>
        <dsp:cNvSpPr/>
      </dsp:nvSpPr>
      <dsp:spPr>
        <a:xfrm>
          <a:off x="3240360" y="3960440"/>
          <a:ext cx="1691629" cy="1471820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 к результатам  освоения Программы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488093" y="4175983"/>
        <a:ext cx="1196163" cy="1040734"/>
      </dsp:txXfrm>
    </dsp:sp>
    <dsp:sp modelId="{26BD9C6F-AFE7-4D45-88CE-DF8E0B486939}">
      <dsp:nvSpPr>
        <dsp:cNvPr id="0" name=""/>
        <dsp:cNvSpPr/>
      </dsp:nvSpPr>
      <dsp:spPr>
        <a:xfrm rot="356804">
          <a:off x="1660495" y="2438770"/>
          <a:ext cx="463700" cy="284779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660725" y="2491300"/>
        <a:ext cx="378266" cy="170867"/>
      </dsp:txXfrm>
    </dsp:sp>
    <dsp:sp modelId="{785F0DEF-4FE0-4647-9110-DD2219E8BB2E}">
      <dsp:nvSpPr>
        <dsp:cNvPr id="0" name=""/>
        <dsp:cNvSpPr/>
      </dsp:nvSpPr>
      <dsp:spPr>
        <a:xfrm>
          <a:off x="508815" y="1534197"/>
          <a:ext cx="1809591" cy="1994192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800000"/>
              </a:solidFill>
            </a:rPr>
            <a:t>ФГОС ДО</a:t>
          </a:r>
          <a:endParaRPr lang="ru-RU" sz="2400" b="1" kern="1200" dirty="0">
            <a:solidFill>
              <a:srgbClr val="800000"/>
            </a:solidFill>
          </a:endParaRPr>
        </a:p>
      </dsp:txBody>
      <dsp:txXfrm>
        <a:off x="773823" y="1826240"/>
        <a:ext cx="1279575" cy="1410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3C2B753-3DCE-4586-A8F9-31F1CB9EB439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1C794AE-540A-411F-83F1-95764ED256E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0613" y="933450"/>
            <a:ext cx="4487862" cy="33655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1875" y="4624388"/>
            <a:ext cx="4610100" cy="3732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24082-2650-46C9-8B1C-8F9A17DB847F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AB550-BD9C-4EB9-B7FD-12F4529521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44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CA024-E7B1-4FEA-B78C-98D1675CA902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D7ADE-0291-40F1-A226-F6BF3BAE57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548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BAA79-EEC7-4E95-8E83-0530F938F1AF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C7092-53C2-413B-A41B-484D482E97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564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2411C-001C-4C88-AD40-A853C1F80300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775BB-AF59-4ACB-BBD8-E9F1A23F04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77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F2653-4512-4772-BEC6-DEA89DFC351C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08DF-958A-4C19-99B2-528084C3F0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079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BB06D-C322-421F-BEFF-4FC5F50184D2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D36B7-0F38-4EFB-95F7-AFA167CBE7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237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C10E1-D2BD-46B7-A7D5-F0E5CF3FB942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3C6C2-52B3-459B-9174-575D458597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727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AB47D-D250-4A18-B811-03AC621BFA79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1155F-DE58-4023-9C44-9529F9A5A0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200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DB4D4-3106-421F-9F47-7F065DFF687C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1F5F1-FB95-4763-86D0-FC0897AD34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122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F1D45-E54D-47FB-B138-34157AA89169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3EDF9-CCAF-478C-8304-DC06F84099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7621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BADD2-1FA2-4C85-8E7C-B0A4385430E0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FC7D2-893A-41A9-AD8E-47516BA4C2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151952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A14459-2EF5-4383-836C-A2A488C05596}" type="datetimeFigureOut">
              <a:rPr lang="ru-RU"/>
              <a:pPr>
                <a:defRPr/>
              </a:pPr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330DC40-F138-4B3B-BA12-30BA7DE5629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<Relationships xmlns="http://schemas.openxmlformats.org/package/2006/relationships"><Relationship Id="rId2" Type="http://schemas.openxmlformats.org/officeDocument/2006/relationships/hyperlink" Target="http://fotoramochki.com/zheltyj-fon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276872"/>
            <a:ext cx="7405810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Родителям о ФГОС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дошкольного образования</a:t>
            </a:r>
            <a:endParaRPr lang="ru-RU" sz="4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pic>
        <p:nvPicPr>
          <p:cNvPr id="1026" name="Picture 2" descr="http://ds6.vega-int.ru/images/i.jpe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971600" y="980728"/>
            <a:ext cx="2857500" cy="1095376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1"/>
          <p:cNvGrpSpPr>
            <a:grpSpLocks/>
          </p:cNvGrpSpPr>
          <p:nvPr/>
        </p:nvGrpSpPr>
        <p:grpSpPr bwMode="auto">
          <a:xfrm>
            <a:off x="323850" y="65088"/>
            <a:ext cx="2376488" cy="1419225"/>
            <a:chOff x="3096343" y="4075476"/>
            <a:chExt cx="1376731" cy="1210935"/>
          </a:xfrm>
        </p:grpSpPr>
        <p:sp>
          <p:nvSpPr>
            <p:cNvPr id="3" name="Овал 2"/>
            <p:cNvSpPr/>
            <p:nvPr/>
          </p:nvSpPr>
          <p:spPr>
            <a:xfrm>
              <a:off x="3096343" y="4075476"/>
              <a:ext cx="1376731" cy="1210935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" name="Овал 4"/>
            <p:cNvSpPr/>
            <p:nvPr/>
          </p:nvSpPr>
          <p:spPr>
            <a:xfrm>
              <a:off x="3297961" y="4252813"/>
              <a:ext cx="973495" cy="85626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 к результатам  освоения Программы</a:t>
              </a:r>
              <a:endPara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267" name="Прямоугольник 4"/>
          <p:cNvSpPr>
            <a:spLocks noChangeArrowheads="1"/>
          </p:cNvSpPr>
          <p:nvPr/>
        </p:nvSpPr>
        <p:spPr bwMode="auto">
          <a:xfrm>
            <a:off x="2700338" y="188913"/>
            <a:ext cx="64436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 виде целевых ориентиров - социально-нормативных возрастных характеристик возможных достижений ребенка на этапе завершения уровня дошкольного образования:</a:t>
            </a:r>
          </a:p>
          <a:p>
            <a:pPr algn="just"/>
            <a:endParaRPr lang="ru-RU" alt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388" y="1628775"/>
            <a:ext cx="8677275" cy="5113338"/>
          </a:xfrm>
          <a:prstGeom prst="roundRect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ребёнок овладевает основными культурными способами деятельности, проявляет инициативу и самостоятельность, способен к выбору;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…ребёнок обладает установкой положительного отношения к миру, другим людям и самому себе, активно взаимодействует со сверстниками и взрослыми;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обладает развитым воображением, владеет разными формами и видами игры, умеет подчиняться разным правилам и социальным нормам;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…ребёнок достаточно хорошо владеет устной речью, может выражать свои мысли и желания;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проявляет любознательность, интересуется причинно-следственными связями, </a:t>
            </a: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бладает начальными знаниями о себе, о мире,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268" y="260648"/>
            <a:ext cx="828092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85750" algn="ctr">
              <a:defRPr/>
            </a:pPr>
            <a:r>
              <a:rPr lang="ru-RU" sz="3200" b="1" dirty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 требованиях к работе с  родителями</a:t>
            </a:r>
          </a:p>
          <a:p>
            <a:pPr indent="285750" algn="just" eaLnBrk="0" hangingPunct="0"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9913" y="1412875"/>
            <a:ext cx="8064500" cy="4392613"/>
          </a:xfrm>
          <a:prstGeom prst="roundRect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indent="285750" algn="just" eaLnBrk="0" hangingPunct="0"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 соответствии с ФГОС ДО Организация обязана:</a:t>
            </a:r>
          </a:p>
          <a:p>
            <a:pPr algn="just" eaLnBrk="0" hangingPunct="0">
              <a:buFontTx/>
              <a:buChar char="•"/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информировать   родителей   (законных        представителей) относительно целей  дошкольного  образования;</a:t>
            </a:r>
          </a:p>
          <a:p>
            <a:pPr algn="just" eaLnBrk="0" hangingPunct="0">
              <a:buFontTx/>
              <a:buChar char="•"/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обеспечить открытость дошкольного образования;</a:t>
            </a:r>
          </a:p>
          <a:p>
            <a:pPr algn="just" eaLnBrk="0" hangingPunct="0">
              <a:buFontTx/>
              <a:buChar char="•"/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создавать условия для участия родителей (законных представителей) в образовательной деятельности;</a:t>
            </a:r>
          </a:p>
          <a:p>
            <a:pPr algn="just" eaLnBrk="0" hangingPunct="0">
              <a:buFontTx/>
              <a:buChar char="•"/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поддерживать родителей (законных представителей) в воспитании детей, охране и укреплении их  здоровья;</a:t>
            </a:r>
          </a:p>
          <a:p>
            <a:pPr algn="just" eaLnBrk="0" hangingPunct="0">
              <a:buFontTx/>
              <a:buChar char="•"/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обеспечить вовлечение  семей    непосредственно в образовательную деятельность;</a:t>
            </a:r>
          </a:p>
          <a:p>
            <a:pPr algn="just" eaLnBrk="0" hangingPunct="0">
              <a:buFontTx/>
              <a:buChar char="•"/>
              <a:defRPr/>
            </a:pP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создавать условия для взрослых по поиску, использованию материалов, обеспечивающих реализацию Программы, в том числе в информационной среде, а также для обсуждения с родителями  (законными  представителями)   детей вопросов, связанных с реализацией Программы.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179388" y="1196975"/>
            <a:ext cx="8856662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основу взята презентация, подготовленная редакцией ИД «Воспитание дошкольника» «Изучаем ФГОС дошкольного образования» </a:t>
            </a:r>
            <a:r>
              <a:rPr lang="ru-RU" altLang="ru-RU" sz="1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(консультация для воспитателей)</a:t>
            </a:r>
            <a:endParaRPr lang="ru-RU" altLang="ru-RU" sz="2000" b="1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ru-RU" u="sng">
                <a:solidFill>
                  <a:srgbClr val="0000FF"/>
                </a:solidFill>
              </a:rPr>
              <a:t>http://osolomennikova.ru/wp-content/uploads/2013/10/-21.11.2013.pdf</a:t>
            </a:r>
            <a:r>
              <a:rPr lang="ru-RU" altLang="ru-RU"/>
              <a:t>- текст ФГОС ДО; </a:t>
            </a:r>
            <a:endParaRPr lang="ru-RU" altLang="ru-RU">
              <a:hlinkClick r:id="rId2"/>
            </a:endParaRPr>
          </a:p>
          <a:p>
            <a:r>
              <a:rPr lang="en-US" altLang="ru-RU" u="sng">
                <a:solidFill>
                  <a:srgbClr val="0000FF"/>
                </a:solidFill>
              </a:rPr>
              <a:t>http://www.firo.ru/wp-content/uploads/2013/11/fgos_do.jpg</a:t>
            </a:r>
            <a:endParaRPr lang="ru-RU" altLang="ru-RU" u="sng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3059" y="188640"/>
            <a:ext cx="79510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Используемые источники</a:t>
            </a:r>
            <a:endParaRPr lang="ru-RU" sz="54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4151313" cy="5919787"/>
          </a:xfrm>
          <a:prstGeom prst="rect">
            <a:avLst/>
          </a:prstGeom>
          <a:ln w="38100" cap="sq">
            <a:solidFill>
              <a:srgbClr val="8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>
            <a:off x="4524375" y="1916113"/>
            <a:ext cx="457200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дошкольного образования утвержден приказом Министерства образования и науки Российской Федерации</a:t>
            </a:r>
            <a:b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17 октября 2013 г. № 1155. ФГОС ДО – совокупность обязательных требований к дошкольному образованию.</a:t>
            </a:r>
            <a:endParaRPr lang="ru-RU" altLang="ru-RU" sz="240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ds6.vega-int.ru/images/i.jpe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788024" y="194952"/>
            <a:ext cx="3740471" cy="1433848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31175" y="256651"/>
            <a:ext cx="6259298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НАПРАВЛЕН НА ДОСТИЖЕНИЕ СЛЕДУЮЩИХ  ЦЕЛЕЙ:</a:t>
            </a:r>
            <a:endParaRPr lang="ru-RU" sz="2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-31750" y="1628775"/>
            <a:ext cx="89281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just">
              <a:buFont typeface="Wingdings" panose="05000000000000000000" pitchFamily="2" charset="2"/>
              <a:buChar char="v"/>
            </a:pPr>
            <a: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государством </a:t>
            </a:r>
            <a:r>
              <a:rPr lang="ru-RU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равенства</a:t>
            </a:r>
            <a: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возможностей для каждого ребёнка в получении качественного дошкольного образования;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государственных</a:t>
            </a:r>
            <a:r>
              <a:rPr lang="ru-RU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гарантий уровня и качества дошкольного образования </a:t>
            </a:r>
            <a: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</a:t>
            </a:r>
            <a:r>
              <a:rPr lang="ru-RU" altLang="ru-RU" sz="24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образовательного пространства Российской Федерации относительно уровня дошкольного образования.</a:t>
            </a:r>
          </a:p>
        </p:txBody>
      </p:sp>
      <p:pic>
        <p:nvPicPr>
          <p:cNvPr id="4" name="Picture 2" descr="http://ds6.vega-int.ru/images/i.jpe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79512" y="185493"/>
            <a:ext cx="3045068" cy="1167277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117475" y="1841500"/>
            <a:ext cx="8640763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охраны и укрепления физического и психического здоровья детей, в том числе их эмоционального благополучия;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равных возможностей для полноценного развития каждого ребёнка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преемственности целей, задач и содержания образования, реализуемых в рамках образовательных программ дошкольного и начального общего образования;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благоприятных условий развития детей в соответствии с их возрастными   и   индивидуальными   особенностями   и   склонностями,   развития способностей и творческого потенциала каждого ребёнка как субъекта отношений с самим собой, другими детьми, взрослыми и миром;</a:t>
            </a:r>
          </a:p>
        </p:txBody>
      </p:sp>
      <p:pic>
        <p:nvPicPr>
          <p:cNvPr id="3" name="Picture 2" descr="http://ds6.vega-int.ru/images/i.jpe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6977" y="265718"/>
            <a:ext cx="3590928" cy="1376523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3779912" y="519916"/>
            <a:ext cx="5184576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НАПРАВЛЕН НА РЕШЕНИЕ СЛЕДУЮЩИХ ЗАДАЧ:</a:t>
            </a:r>
            <a:endParaRPr lang="ru-RU" sz="2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395288" y="188913"/>
            <a:ext cx="8429625" cy="655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объединения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ребёнка, формирования предпосылок учебной деятельности;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учётом образовательных потребностей, способностей и состояния здоровья детей;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социокультурной среды, соответствующей возрастным, индивидуальным, психологическим и физиологическим особенностям детей;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250825" y="1052513"/>
            <a:ext cx="4000500" cy="4054475"/>
          </a:xfrm>
          <a:prstGeom prst="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Стандарт включает в себя требования к: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структуре Программы и ее объему;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условиям реализации Программы;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результатам освоения Программы.</a:t>
            </a:r>
            <a:endParaRPr lang="ru-RU" sz="28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7"/>
          <p:cNvGraphicFramePr>
            <a:graphicFrameLocks/>
          </p:cNvGraphicFramePr>
          <p:nvPr/>
        </p:nvGraphicFramePr>
        <p:xfrm>
          <a:off x="3923928" y="548680"/>
          <a:ext cx="51573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6242050" y="2935288"/>
            <a:ext cx="504825" cy="288925"/>
          </a:xfrm>
          <a:prstGeom prst="rightArrow">
            <a:avLst/>
          </a:prstGeom>
          <a:solidFill>
            <a:srgbClr val="FFC000"/>
          </a:solidFill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3"/>
          <p:cNvGrpSpPr>
            <a:grpSpLocks/>
          </p:cNvGrpSpPr>
          <p:nvPr/>
        </p:nvGrpSpPr>
        <p:grpSpPr bwMode="auto">
          <a:xfrm>
            <a:off x="250825" y="104775"/>
            <a:ext cx="2233613" cy="1595438"/>
            <a:chOff x="476556" y="74"/>
            <a:chExt cx="1423749" cy="1354613"/>
          </a:xfrm>
        </p:grpSpPr>
        <p:sp>
          <p:nvSpPr>
            <p:cNvPr id="5" name="Овал 4"/>
            <p:cNvSpPr/>
            <p:nvPr/>
          </p:nvSpPr>
          <p:spPr>
            <a:xfrm>
              <a:off x="476556" y="74"/>
              <a:ext cx="1423749" cy="1354613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6" name="Овал 4"/>
            <p:cNvSpPr/>
            <p:nvPr/>
          </p:nvSpPr>
          <p:spPr>
            <a:xfrm>
              <a:off x="685059" y="198452"/>
              <a:ext cx="1006743" cy="957857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</a:t>
              </a: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/>
              </a:r>
              <a:r>
                <a:rPr lang="ru-RU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 структуре Программы  и её объёму</a:t>
              </a:r>
              <a:endPara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195" name="Прямоугольник 6"/>
          <p:cNvSpPr>
            <a:spLocks noChangeArrowheads="1"/>
          </p:cNvSpPr>
          <p:nvPr/>
        </p:nvSpPr>
        <p:spPr bwMode="auto">
          <a:xfrm>
            <a:off x="2503488" y="377825"/>
            <a:ext cx="64516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разрабатывается и утверждается Организацией самостоятельно в соответствии с настоящим Стандартом и с учётом Примерных программ .</a:t>
            </a:r>
          </a:p>
        </p:txBody>
      </p:sp>
      <p:sp>
        <p:nvSpPr>
          <p:cNvPr id="8196" name="Прямоугольник 7"/>
          <p:cNvSpPr>
            <a:spLocks noChangeArrowheads="1"/>
          </p:cNvSpPr>
          <p:nvPr/>
        </p:nvSpPr>
        <p:spPr bwMode="auto">
          <a:xfrm>
            <a:off x="61913" y="2967038"/>
            <a:ext cx="3933825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 должно обеспечивать развитие личности,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 - образовательные области):</a:t>
            </a:r>
          </a:p>
        </p:txBody>
      </p:sp>
      <p:sp>
        <p:nvSpPr>
          <p:cNvPr id="8197" name="Прямоугольник 8"/>
          <p:cNvSpPr>
            <a:spLocks noChangeArrowheads="1"/>
          </p:cNvSpPr>
          <p:nvPr/>
        </p:nvSpPr>
        <p:spPr bwMode="auto">
          <a:xfrm>
            <a:off x="47625" y="1700213"/>
            <a:ext cx="89074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Программы Организация определяет продолжительность пребывания детей в Организации, режим работы Организации в соответствии с объёмом решаемых задач образовательной деятельности, предельную наполняемость Групп. </a:t>
            </a:r>
          </a:p>
        </p:txBody>
      </p:sp>
      <p:sp>
        <p:nvSpPr>
          <p:cNvPr id="10" name="Овал 9"/>
          <p:cNvSpPr/>
          <p:nvPr/>
        </p:nvSpPr>
        <p:spPr>
          <a:xfrm>
            <a:off x="5003800" y="2773363"/>
            <a:ext cx="3571875" cy="3571875"/>
          </a:xfrm>
          <a:prstGeom prst="ellipse">
            <a:avLst/>
          </a:prstGeom>
          <a:solidFill>
            <a:srgbClr val="FFFF00"/>
          </a:solidFill>
          <a:ln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381089" y="2852936"/>
            <a:ext cx="2817818" cy="2817818"/>
          </a:xfrm>
          <a:prstGeom prst="triangle">
            <a:avLst/>
          </a:prstGeom>
          <a:solidFill>
            <a:srgbClr val="800000"/>
          </a:solidFill>
          <a:ln>
            <a:solidFill>
              <a:srgbClr val="800000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shade val="5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" name="Группа 11"/>
          <p:cNvGrpSpPr/>
          <p:nvPr/>
        </p:nvGrpSpPr>
        <p:grpSpPr>
          <a:xfrm>
            <a:off x="6784780" y="2967524"/>
            <a:ext cx="1831581" cy="667030"/>
            <a:chOff x="2205638" y="283295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205638" y="283295"/>
              <a:ext cx="1831581" cy="667030"/>
            </a:xfrm>
            <a:prstGeom prst="roundRect">
              <a:avLst/>
            </a:prstGeom>
            <a:grpFill/>
            <a:ln>
              <a:solidFill>
                <a:srgbClr val="800000"/>
              </a:solidFill>
            </a:ln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2238200" y="315857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9530" tIns="49530" rIns="49530" bIns="49530" spcCol="1270" anchor="ctr"/>
            <a:lstStyle/>
            <a:p>
              <a:pPr algn="ctr" defTabSz="577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i="1" dirty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algn="ctr" defTabSz="577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i="1" dirty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личности</a:t>
              </a:r>
              <a:endParaRPr lang="ru-RU" sz="14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14"/>
          <p:cNvGrpSpPr/>
          <p:nvPr/>
        </p:nvGrpSpPr>
        <p:grpSpPr>
          <a:xfrm>
            <a:off x="6788432" y="3684470"/>
            <a:ext cx="1831581" cy="667030"/>
            <a:chOff x="2205638" y="1033704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205638" y="1033704"/>
              <a:ext cx="1831581" cy="667030"/>
            </a:xfrm>
            <a:prstGeom prst="roundRect">
              <a:avLst/>
            </a:prstGeom>
            <a:grpFill/>
            <a:ln>
              <a:solidFill>
                <a:srgbClr val="800000"/>
              </a:solidFill>
            </a:ln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178370"/>
                <a:satOff val="-2846"/>
                <a:lumOff val="274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2238200" y="1066266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9530" tIns="49530" rIns="49530" bIns="49530" spcCol="1270" anchor="ctr"/>
            <a:lstStyle/>
            <a:p>
              <a:pPr algn="ctr" defTabSz="577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i="1" dirty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algn="ctr" defTabSz="577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i="1" dirty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мотивации</a:t>
              </a:r>
              <a:endParaRPr lang="ru-RU" sz="14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17"/>
          <p:cNvGrpSpPr/>
          <p:nvPr/>
        </p:nvGrpSpPr>
        <p:grpSpPr>
          <a:xfrm>
            <a:off x="6820994" y="4433058"/>
            <a:ext cx="1831581" cy="667030"/>
            <a:chOff x="2205638" y="1784113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205638" y="1784113"/>
              <a:ext cx="1831581" cy="667030"/>
            </a:xfrm>
            <a:prstGeom prst="roundRect">
              <a:avLst/>
            </a:prstGeom>
            <a:grpFill/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178370"/>
                <a:satOff val="-2846"/>
                <a:lumOff val="274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238200" y="1816675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9530" tIns="49530" rIns="49530" bIns="49530" spcCol="1270" anchor="ctr"/>
            <a:lstStyle/>
            <a:p>
              <a:pPr algn="ctr" defTabSz="577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i="1" dirty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algn="ctr" defTabSz="5778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i="1" dirty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способностей ребёнка</a:t>
              </a:r>
              <a:endParaRPr lang="ru-RU" sz="14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05" name="TextBox 20"/>
          <p:cNvSpPr txBox="1">
            <a:spLocks noChangeArrowheads="1"/>
          </p:cNvSpPr>
          <p:nvPr/>
        </p:nvSpPr>
        <p:spPr bwMode="auto">
          <a:xfrm rot="-3726972">
            <a:off x="4580731" y="4026694"/>
            <a:ext cx="24241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1600" b="1"/>
              <a:t>Содержание Программы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846763" y="5229225"/>
            <a:ext cx="1939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1600" b="1">
                <a:solidFill>
                  <a:srgbClr val="FFFFCC"/>
                </a:solidFill>
              </a:rPr>
              <a:t>Виды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395288" y="1603375"/>
            <a:ext cx="2112962" cy="936625"/>
          </a:xfrm>
          <a:prstGeom prst="wedgeRectCallout">
            <a:avLst>
              <a:gd name="adj1" fmla="val 77553"/>
              <a:gd name="adj2" fmla="val 146551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Физическое развитие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468313" y="4508500"/>
            <a:ext cx="2159000" cy="865188"/>
          </a:xfrm>
          <a:prstGeom prst="wedgeRectCallout">
            <a:avLst>
              <a:gd name="adj1" fmla="val 79940"/>
              <a:gd name="adj2" fmla="val -124542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Познавательное развитие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6516688" y="1716088"/>
            <a:ext cx="2627312" cy="992187"/>
          </a:xfrm>
          <a:prstGeom prst="wedgeRectCallout">
            <a:avLst>
              <a:gd name="adj1" fmla="val -63760"/>
              <a:gd name="adj2" fmla="val 12063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Художественно-эстетическое развитие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6188075" y="4652963"/>
            <a:ext cx="2776538" cy="1152525"/>
          </a:xfrm>
          <a:prstGeom prst="wedgeRectCallout">
            <a:avLst>
              <a:gd name="adj1" fmla="val -62740"/>
              <a:gd name="adj2" fmla="val -98065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Социально</a:t>
            </a:r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</a:rPr>
              <a:t>-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коммуникативное развитие</a:t>
            </a:r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3079750" y="5934075"/>
            <a:ext cx="2216150" cy="612775"/>
          </a:xfrm>
          <a:prstGeom prst="wedgeRoundRectCallout">
            <a:avLst>
              <a:gd name="adj1" fmla="val -1423"/>
              <a:gd name="adj2" fmla="val -29615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Речевое развитие</a:t>
            </a:r>
          </a:p>
        </p:txBody>
      </p:sp>
      <p:sp>
        <p:nvSpPr>
          <p:cNvPr id="9" name="Овал 8"/>
          <p:cNvSpPr/>
          <p:nvPr/>
        </p:nvSpPr>
        <p:spPr>
          <a:xfrm>
            <a:off x="3079659" y="1715926"/>
            <a:ext cx="3109124" cy="2856081"/>
          </a:xfrm>
          <a:prstGeom prst="ellipse">
            <a:avLst/>
          </a:prstGeom>
          <a:solidFill>
            <a:srgbClr val="3399FF"/>
          </a:solidFill>
          <a:ln>
            <a:solidFill>
              <a:srgbClr val="8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unrise" dir="t">
              <a:rot lat="0" lon="0" rev="0"/>
            </a:lightRig>
          </a:scene3d>
          <a:sp3d prstMaterial="dkEdge"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224" name="Picture 2" descr="http://belosnejka.ucoz.ru/FGOS_DOO/63136665_5f8350820dd8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6250" y="2071688"/>
            <a:ext cx="3236913" cy="214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076623" y="260648"/>
            <a:ext cx="7115196" cy="785818"/>
          </a:xfrm>
          <a:prstGeom prst="rect">
            <a:avLst/>
          </a:prstGeom>
          <a:ln>
            <a:noFill/>
          </a:ln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ln w="11430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ОБРАЗОВАТЕЛЬНЫЕ ОБЛАСТИ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0963" y="3629025"/>
            <a:ext cx="1657350" cy="19034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Психолого-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Педагогические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de-DE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35363" y="4149725"/>
            <a:ext cx="1684337" cy="1655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Финансовые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14513" y="4427538"/>
            <a:ext cx="1627187" cy="2046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Материально-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ехнические 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словия </a:t>
            </a:r>
            <a:endParaRPr lang="de-DE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321300" y="4508500"/>
            <a:ext cx="2014538" cy="1965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Развивающая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редметно-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пространственная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среда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451725" y="3702050"/>
            <a:ext cx="1584325" cy="17589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Кадровые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</a:p>
        </p:txBody>
      </p:sp>
      <p:cxnSp>
        <p:nvCxnSpPr>
          <p:cNvPr id="13" name="Прямая со стрелкой 12"/>
          <p:cNvCxnSpPr>
            <a:endCxn id="21508" idx="0"/>
          </p:cNvCxnSpPr>
          <p:nvPr/>
        </p:nvCxnSpPr>
        <p:spPr>
          <a:xfrm flipH="1">
            <a:off x="909638" y="2397125"/>
            <a:ext cx="2662237" cy="1231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21511" idx="0"/>
          </p:cNvCxnSpPr>
          <p:nvPr/>
        </p:nvCxnSpPr>
        <p:spPr>
          <a:xfrm>
            <a:off x="5562600" y="2273300"/>
            <a:ext cx="765175" cy="2235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21510" idx="0"/>
          </p:cNvCxnSpPr>
          <p:nvPr/>
        </p:nvCxnSpPr>
        <p:spPr>
          <a:xfrm flipH="1">
            <a:off x="2628900" y="2411413"/>
            <a:ext cx="914400" cy="2016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7" idx="4"/>
          </p:cNvCxnSpPr>
          <p:nvPr/>
        </p:nvCxnSpPr>
        <p:spPr>
          <a:xfrm>
            <a:off x="4394200" y="2578100"/>
            <a:ext cx="87313" cy="1620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7" idx="5"/>
          </p:cNvCxnSpPr>
          <p:nvPr/>
        </p:nvCxnSpPr>
        <p:spPr>
          <a:xfrm>
            <a:off x="5514975" y="2282825"/>
            <a:ext cx="2351088" cy="14335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0252" name="Группа 14"/>
          <p:cNvGrpSpPr>
            <a:grpSpLocks/>
          </p:cNvGrpSpPr>
          <p:nvPr/>
        </p:nvGrpSpPr>
        <p:grpSpPr bwMode="auto">
          <a:xfrm>
            <a:off x="2809875" y="561975"/>
            <a:ext cx="3168650" cy="2016125"/>
            <a:chOff x="3096348" y="2088232"/>
            <a:chExt cx="1378344" cy="1320252"/>
          </a:xfrm>
        </p:grpSpPr>
        <p:sp>
          <p:nvSpPr>
            <p:cNvPr id="17" name="Овал 16"/>
            <p:cNvSpPr/>
            <p:nvPr/>
          </p:nvSpPr>
          <p:spPr>
            <a:xfrm>
              <a:off x="3096348" y="2088232"/>
              <a:ext cx="1378344" cy="1320252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9" name="Овал 4"/>
            <p:cNvSpPr/>
            <p:nvPr/>
          </p:nvSpPr>
          <p:spPr>
            <a:xfrm>
              <a:off x="3298202" y="2281578"/>
              <a:ext cx="974636" cy="93356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 к условиям реализации Программы</a:t>
              </a:r>
              <a:endPara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397</TotalTime>
  <Words>695</Words>
  <Application>Microsoft Office PowerPoint</Application>
  <PresentationFormat>Экран (4:3)</PresentationFormat>
  <Paragraphs>79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Arial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MBTY</cp:lastModifiedBy>
  <cp:revision>27</cp:revision>
  <dcterms:created xsi:type="dcterms:W3CDTF">2014-09-21T11:54:34Z</dcterms:created>
  <dcterms:modified xsi:type="dcterms:W3CDTF">2016-04-11T18:11:52Z</dcterms:modified>
</cp:coreProperties>
</file>